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4" r:id="rId6"/>
    <p:sldId id="267" r:id="rId7"/>
    <p:sldId id="263" r:id="rId8"/>
    <p:sldId id="272" r:id="rId9"/>
    <p:sldId id="271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DFF9-8AC0-0B4B-BD7C-C21C8D27D6C6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2E8BF-6970-BC4C-B6A9-C452B62C1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teslamotors.com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2E8BF-6970-BC4C-B6A9-C452B62C17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7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www.teslamotors.com</a:t>
            </a:r>
            <a:r>
              <a:rPr lang="en-US" baseline="0" dirty="0" smtClean="0"/>
              <a:t>/forum/forums/</a:t>
            </a:r>
            <a:r>
              <a:rPr lang="en-US" baseline="0" dirty="0" err="1" smtClean="0"/>
              <a:t>saleen-tesla-gear-ratio?page</a:t>
            </a:r>
            <a:r>
              <a:rPr lang="en-US" baseline="0" dirty="0" smtClean="0"/>
              <a:t>=1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Reference: http://</a:t>
            </a:r>
            <a:r>
              <a:rPr lang="en-US" dirty="0" err="1" smtClean="0"/>
              <a:t>www.motortrend.com</a:t>
            </a:r>
            <a:r>
              <a:rPr lang="en-US" dirty="0" smtClean="0"/>
              <a:t>/</a:t>
            </a:r>
            <a:r>
              <a:rPr lang="en-US" dirty="0" err="1" smtClean="0"/>
              <a:t>roadtests</a:t>
            </a:r>
            <a:r>
              <a:rPr lang="en-US" dirty="0" smtClean="0"/>
              <a:t>/alternative/1411_2015_tesla_model_s_p85d_first_test/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2E8BF-6970-BC4C-B6A9-C452B62C17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0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Reference: http://</a:t>
            </a:r>
            <a:r>
              <a:rPr lang="en-US" baseline="0" dirty="0" err="1" smtClean="0"/>
              <a:t>www.motortrend.com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roadtests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oneyear</a:t>
            </a:r>
            <a:r>
              <a:rPr lang="en-US" baseline="0" dirty="0" smtClean="0"/>
              <a:t>/alternative/1404_2013_tesla_model_s_p85_update_3/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Response time is nearly instant- makes the car feel like an extension of your body-</a:t>
            </a:r>
            <a:r>
              <a:rPr lang="en-US" baseline="0" dirty="0" smtClean="0"/>
              <a:t> very fun driving experience.</a:t>
            </a:r>
          </a:p>
          <a:p>
            <a:r>
              <a:rPr lang="en-US" dirty="0" smtClean="0"/>
              <a:t>Electron fast throttle response time</a:t>
            </a:r>
          </a:p>
          <a:p>
            <a:r>
              <a:rPr lang="en-US" dirty="0" smtClean="0"/>
              <a:t>More flexibility in component placement</a:t>
            </a:r>
          </a:p>
          <a:p>
            <a:pPr lvl="1"/>
            <a:r>
              <a:rPr lang="en-US" dirty="0" smtClean="0"/>
              <a:t>Low center of gravity</a:t>
            </a:r>
          </a:p>
          <a:p>
            <a:pPr lvl="1"/>
            <a:r>
              <a:rPr lang="en-US" dirty="0" smtClean="0"/>
              <a:t>Empty </a:t>
            </a:r>
            <a:r>
              <a:rPr lang="en-US" dirty="0" err="1" smtClean="0"/>
              <a:t>frunk</a:t>
            </a:r>
            <a:r>
              <a:rPr lang="en-US" dirty="0" smtClean="0"/>
              <a:t> for safety</a:t>
            </a:r>
          </a:p>
          <a:p>
            <a:r>
              <a:rPr lang="en-US" dirty="0" smtClean="0"/>
              <a:t>Fast acceleration</a:t>
            </a:r>
          </a:p>
          <a:p>
            <a:r>
              <a:rPr lang="en-US" dirty="0" smtClean="0"/>
              <a:t>Few moving parts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2E8BF-6970-BC4C-B6A9-C452B62C17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3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 http://</a:t>
            </a:r>
            <a:r>
              <a:rPr lang="en-US" dirty="0" err="1" smtClean="0"/>
              <a:t>hackaday.com</a:t>
            </a:r>
            <a:r>
              <a:rPr lang="en-US" dirty="0" smtClean="0"/>
              <a:t>/2014/09/13/tesla-model-s-battery-teardown/</a:t>
            </a:r>
          </a:p>
          <a:p>
            <a:endParaRPr lang="en-US" dirty="0" smtClean="0"/>
          </a:p>
          <a:p>
            <a:r>
              <a:rPr lang="en-US" dirty="0" smtClean="0"/>
              <a:t>Battery is heavy ~800 lbs.</a:t>
            </a:r>
          </a:p>
          <a:p>
            <a:r>
              <a:rPr lang="en-US" dirty="0" smtClean="0"/>
              <a:t>Chassis aluminum</a:t>
            </a:r>
            <a:r>
              <a:rPr lang="en-US" baseline="0" dirty="0" smtClean="0"/>
              <a:t> to minimize weight, but still too heavy:</a:t>
            </a:r>
            <a:endParaRPr lang="en-US" dirty="0" smtClean="0"/>
          </a:p>
          <a:p>
            <a:r>
              <a:rPr lang="en-US" dirty="0" smtClean="0"/>
              <a:t>Total Curb weight: 4,647.3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Battery pack under the car</a:t>
            </a:r>
          </a:p>
          <a:p>
            <a:pPr lvl="1"/>
            <a:r>
              <a:rPr lang="en-US" dirty="0" smtClean="0"/>
              <a:t>Low center of gravity</a:t>
            </a:r>
          </a:p>
          <a:p>
            <a:pPr lvl="1"/>
            <a:r>
              <a:rPr lang="en-US" dirty="0" smtClean="0"/>
              <a:t>Even front back weight distribution</a:t>
            </a:r>
          </a:p>
          <a:p>
            <a:pPr lvl="1"/>
            <a:r>
              <a:rPr lang="en-US" dirty="0" smtClean="0"/>
              <a:t>Clears up space under the hood as crumple zone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2E8BF-6970-BC4C-B6A9-C452B62C17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4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=dz2FMfv-CSc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2E8BF-6970-BC4C-B6A9-C452B62C17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0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more gas stations (especially nice in a snow storm)</a:t>
            </a:r>
          </a:p>
          <a:p>
            <a:r>
              <a:rPr lang="en-US" dirty="0" smtClean="0"/>
              <a:t>No more oil changes, air filter changes, transmission fluid changes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Quieter roads</a:t>
            </a:r>
          </a:p>
          <a:p>
            <a:r>
              <a:rPr lang="en-US" dirty="0" smtClean="0"/>
              <a:t>No emissions at the tailpipe- can be driven indoors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Regenerative breaking saves energy, and minimizes use of mechanical breaks- prolonging </a:t>
            </a:r>
            <a:r>
              <a:rPr lang="en-US" dirty="0" err="1" smtClean="0"/>
              <a:t>breakpad</a:t>
            </a:r>
            <a:r>
              <a:rPr lang="en-US" dirty="0" smtClean="0"/>
              <a:t> life and decreasing break dust.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2E8BF-6970-BC4C-B6A9-C452B62C17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3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=JyxTey3ADAA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2E8BF-6970-BC4C-B6A9-C452B62C17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21D-34F6-3D4E-8D66-6346927346CC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986-56C8-AF46-8998-A06FCC9D3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21D-34F6-3D4E-8D66-6346927346CC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986-56C8-AF46-8998-A06FCC9D3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21D-34F6-3D4E-8D66-6346927346CC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986-56C8-AF46-8998-A06FCC9D3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21D-34F6-3D4E-8D66-6346927346CC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986-56C8-AF46-8998-A06FCC9D3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21D-34F6-3D4E-8D66-6346927346CC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986-56C8-AF46-8998-A06FCC9D3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21D-34F6-3D4E-8D66-6346927346CC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986-56C8-AF46-8998-A06FCC9D3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21D-34F6-3D4E-8D66-6346927346CC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986-56C8-AF46-8998-A06FCC9D3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21D-34F6-3D4E-8D66-6346927346CC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986-56C8-AF46-8998-A06FCC9D3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21D-34F6-3D4E-8D66-6346927346CC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986-56C8-AF46-8998-A06FCC9D3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21D-34F6-3D4E-8D66-6346927346CC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986-56C8-AF46-8998-A06FCC9D3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21D-34F6-3D4E-8D66-6346927346CC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B986-56C8-AF46-8998-A06FCC9D3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7D21D-34F6-3D4E-8D66-6346927346CC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1B986-56C8-AF46-8998-A06FCC9D3D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torauthority.com/news/1093397_nrburgring-proves-too-much-for-tesla-model-s-video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yTeslaDesign_09-17-201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0005" y="-423333"/>
            <a:ext cx="11133066" cy="786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Records and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Lowest C</a:t>
            </a:r>
            <a:r>
              <a:rPr lang="en-US" baseline="-25000" dirty="0"/>
              <a:t>D</a:t>
            </a:r>
            <a:r>
              <a:rPr lang="en-US" dirty="0" smtClean="0"/>
              <a:t> production car when released (0.24).</a:t>
            </a:r>
          </a:p>
          <a:p>
            <a:r>
              <a:rPr lang="en-US" dirty="0" smtClean="0"/>
              <a:t>Longest-range production EV.</a:t>
            </a:r>
          </a:p>
          <a:p>
            <a:r>
              <a:rPr lang="en-US" dirty="0" smtClean="0"/>
              <a:t>Consumer Reports highest rating in their history 99/100.</a:t>
            </a:r>
          </a:p>
          <a:p>
            <a:r>
              <a:rPr lang="en-US" dirty="0" err="1" smtClean="0"/>
              <a:t>MotorTrend</a:t>
            </a:r>
            <a:r>
              <a:rPr lang="en-US" dirty="0" smtClean="0"/>
              <a:t> Car of the Year 2013</a:t>
            </a:r>
          </a:p>
          <a:p>
            <a:r>
              <a:rPr lang="en-US" dirty="0" smtClean="0"/>
              <a:t>Safest crash-tested car on the road (NHTSA when considering all subcategories).</a:t>
            </a:r>
          </a:p>
          <a:p>
            <a:r>
              <a:rPr lang="en-US" dirty="0" smtClean="0"/>
              <a:t>P85D fastest accelerating 4 door sedan (0-60 in 3.1s). 691 hp.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/>
          <a:lstStyle/>
          <a:p>
            <a:r>
              <a:rPr lang="en-US" dirty="0" smtClean="0"/>
              <a:t>Game-changing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140"/>
            <a:ext cx="8229600" cy="3640666"/>
          </a:xfrm>
        </p:spPr>
        <p:txBody>
          <a:bodyPr>
            <a:normAutofit/>
          </a:bodyPr>
          <a:lstStyle/>
          <a:p>
            <a:r>
              <a:rPr lang="en-US" dirty="0" smtClean="0"/>
              <a:t>Torque in AC induction motors</a:t>
            </a:r>
          </a:p>
          <a:p>
            <a:r>
              <a:rPr lang="en-US" dirty="0" smtClean="0"/>
              <a:t>“Throttle” response time in EVs</a:t>
            </a:r>
          </a:p>
          <a:p>
            <a:r>
              <a:rPr lang="en-US" dirty="0"/>
              <a:t>Battery design and </a:t>
            </a:r>
            <a:r>
              <a:rPr lang="en-US" dirty="0" smtClean="0"/>
              <a:t>capacity</a:t>
            </a:r>
          </a:p>
          <a:p>
            <a:r>
              <a:rPr lang="en-US" dirty="0" smtClean="0"/>
              <a:t>Safety</a:t>
            </a:r>
          </a:p>
          <a:p>
            <a:endParaRPr lang="en-US" dirty="0" smtClean="0"/>
          </a:p>
          <a:p>
            <a:r>
              <a:rPr lang="en-US" dirty="0" smtClean="0"/>
              <a:t>Limitations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Torque</a:t>
            </a:r>
            <a:endParaRPr lang="en-US" dirty="0"/>
          </a:p>
        </p:txBody>
      </p:sp>
      <p:pic>
        <p:nvPicPr>
          <p:cNvPr id="5" name="Content Placeholder 4" descr="04-911_and_Model_S_torque_curve-new_copy_larg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" b="6582"/>
          <a:stretch>
            <a:fillRect/>
          </a:stretch>
        </p:blipFill>
        <p:spPr>
          <a:xfrm>
            <a:off x="457200" y="668867"/>
            <a:ext cx="8229600" cy="4525963"/>
          </a:xfrm>
        </p:spPr>
      </p:pic>
      <p:pic>
        <p:nvPicPr>
          <p:cNvPr id="6" name="Picture 5" descr="2015-tesla-model-s-p85d-mp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562"/>
            <a:ext cx="9144000" cy="1216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6419"/>
            <a:ext cx="8229600" cy="1143000"/>
          </a:xfrm>
        </p:spPr>
        <p:txBody>
          <a:bodyPr/>
          <a:lstStyle/>
          <a:p>
            <a:r>
              <a:rPr lang="en-US" dirty="0" smtClean="0"/>
              <a:t>“Throttle” response time</a:t>
            </a:r>
            <a:endParaRPr lang="en-US" dirty="0"/>
          </a:p>
        </p:txBody>
      </p:sp>
      <p:pic>
        <p:nvPicPr>
          <p:cNvPr id="6" name="Picture 5" descr="2013-tesla-model-s-throttle-response-compari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392"/>
            <a:ext cx="9144000" cy="6072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3358"/>
            <a:ext cx="8229600" cy="1143000"/>
          </a:xfrm>
        </p:spPr>
        <p:txBody>
          <a:bodyPr/>
          <a:lstStyle/>
          <a:p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867" y="804333"/>
            <a:ext cx="5096932" cy="3835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~</a:t>
            </a:r>
            <a:r>
              <a:rPr lang="en-US" dirty="0" smtClean="0"/>
              <a:t>7000 Li-ion cells by Panasonic</a:t>
            </a:r>
          </a:p>
          <a:p>
            <a:r>
              <a:rPr lang="en-US" dirty="0" smtClean="0"/>
              <a:t>BMS controls cells and balances charge.</a:t>
            </a:r>
          </a:p>
          <a:p>
            <a:r>
              <a:rPr lang="en-US" dirty="0" smtClean="0"/>
              <a:t>Worst degradation is time held high and low SOC.</a:t>
            </a:r>
          </a:p>
          <a:p>
            <a:r>
              <a:rPr lang="en-US" dirty="0" smtClean="0"/>
              <a:t>For normal use charge to 80% and life will be significantly longer. 100% max range setting for road trips.</a:t>
            </a:r>
          </a:p>
          <a:p>
            <a:pPr lvl="1"/>
            <a:r>
              <a:rPr lang="en-US" dirty="0" smtClean="0"/>
              <a:t>Can’t keep a Leaf between 20% and 80% without range anxiety.</a:t>
            </a:r>
          </a:p>
          <a:p>
            <a:r>
              <a:rPr lang="en-US" dirty="0"/>
              <a:t>~10 year </a:t>
            </a:r>
            <a:r>
              <a:rPr lang="en-US" dirty="0" smtClean="0"/>
              <a:t>life</a:t>
            </a:r>
          </a:p>
          <a:p>
            <a:r>
              <a:rPr lang="en-US" dirty="0" smtClean="0"/>
              <a:t>Coolant system allow fast charging 150 miles in first 20 minutes. 1 hour for full charge.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2014-08-19 19.10.42-12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6687" b="136"/>
          <a:stretch/>
        </p:blipFill>
        <p:spPr>
          <a:xfrm>
            <a:off x="-493487" y="824977"/>
            <a:ext cx="4625220" cy="3251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36535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Small cells </a:t>
            </a:r>
            <a:r>
              <a:rPr lang="en-US" sz="2000" dirty="0"/>
              <a:t>individually fused for </a:t>
            </a:r>
            <a:r>
              <a:rPr lang="en-US" sz="2000" dirty="0" smtClean="0"/>
              <a:t>safety.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Cylindrical </a:t>
            </a:r>
            <a:r>
              <a:rPr lang="en-US" sz="2000" dirty="0"/>
              <a:t>cells packing leaves a lot of empty space- allows deformation during </a:t>
            </a:r>
            <a:r>
              <a:rPr lang="en-US" sz="2000" dirty="0" smtClean="0"/>
              <a:t>accident decreases puncture and decreases load transfer.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Safety gel </a:t>
            </a:r>
            <a:r>
              <a:rPr lang="en-US" sz="2000" dirty="0"/>
              <a:t>sprayed onto all cells. In a fire, the gel expands into a foam, sealing air gaps around dangerous cell, cuts off air supply- no air, no fire</a:t>
            </a:r>
            <a:r>
              <a:rPr lang="en-US" sz="2000" dirty="0" smtClean="0"/>
              <a:t>!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Battery system under car for low C</a:t>
            </a:r>
            <a:r>
              <a:rPr lang="en-US" sz="2000" baseline="-25000" dirty="0" smtClean="0"/>
              <a:t>G</a:t>
            </a:r>
            <a:r>
              <a:rPr lang="en-US" sz="2000" dirty="0" smtClean="0"/>
              <a:t>, even F-R weight distribution, and out of the way.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9486"/>
            <a:ext cx="8229600" cy="1143000"/>
          </a:xfrm>
        </p:spPr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83618"/>
            <a:ext cx="4758267" cy="2859097"/>
          </a:xfrm>
        </p:spPr>
        <p:txBody>
          <a:bodyPr>
            <a:normAutofit/>
          </a:bodyPr>
          <a:lstStyle/>
          <a:p>
            <a:r>
              <a:rPr lang="en-US" dirty="0" smtClean="0"/>
              <a:t>Low C</a:t>
            </a:r>
            <a:r>
              <a:rPr lang="en-US" baseline="-25000" dirty="0"/>
              <a:t>G</a:t>
            </a:r>
            <a:r>
              <a:rPr lang="en-US" dirty="0" smtClean="0"/>
              <a:t>, large foot-print, lots of empty space allows optimization for safety.</a:t>
            </a:r>
          </a:p>
        </p:txBody>
      </p:sp>
      <p:pic>
        <p:nvPicPr>
          <p:cNvPr id="4" name="Picture 3" descr="Model-S-frun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7" y="4072170"/>
            <a:ext cx="4436532" cy="2785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8933" y="1223437"/>
            <a:ext cx="32850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5-star NHTSA and NCAP safety rating.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85102"/>
            <a:ext cx="4301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Crash test video: https</a:t>
            </a:r>
            <a:r>
              <a:rPr lang="en-US" dirty="0"/>
              <a:t>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=dz2FMfv-CSc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7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Limited range and long charging time</a:t>
            </a:r>
          </a:p>
          <a:p>
            <a:pPr lvl="1"/>
            <a:r>
              <a:rPr lang="en-US" dirty="0" smtClean="0"/>
              <a:t>Supercharger- first 150 miles range in 20 minutes</a:t>
            </a:r>
          </a:p>
          <a:p>
            <a:pPr lvl="1"/>
            <a:r>
              <a:rPr lang="en-US" dirty="0" smtClean="0"/>
              <a:t>Battery-swapping</a:t>
            </a:r>
          </a:p>
          <a:p>
            <a:pPr lvl="1"/>
            <a:r>
              <a:rPr lang="en-US" dirty="0" smtClean="0"/>
              <a:t>Most trips are within the range of the car</a:t>
            </a:r>
          </a:p>
          <a:p>
            <a:r>
              <a:rPr lang="en-US" dirty="0" smtClean="0"/>
              <a:t>Single gear limits top speed at 120 mph as motor can’t handle higher RPM</a:t>
            </a:r>
            <a:endParaRPr lang="en-US" dirty="0"/>
          </a:p>
          <a:p>
            <a:pPr lvl="1"/>
            <a:r>
              <a:rPr lang="en-US" dirty="0" smtClean="0"/>
              <a:t>Dual motor version: each motor is geared differently so it can go to 155 mph</a:t>
            </a:r>
          </a:p>
          <a:p>
            <a:r>
              <a:rPr lang="en-US" dirty="0" smtClean="0"/>
              <a:t>Energy density of Li-ion battery much </a:t>
            </a:r>
            <a:r>
              <a:rPr lang="en-US" dirty="0"/>
              <a:t>lower than </a:t>
            </a:r>
            <a:r>
              <a:rPr lang="en-US" dirty="0" smtClean="0"/>
              <a:t>gasoline</a:t>
            </a:r>
            <a:r>
              <a:rPr lang="en-US" dirty="0" smtClean="0">
                <a:sym typeface="Wingdings"/>
              </a:rPr>
              <a:t> not great for race cars</a:t>
            </a:r>
          </a:p>
          <a:p>
            <a:r>
              <a:rPr lang="en-US" dirty="0" smtClean="0">
                <a:hlinkClick r:id="rId2"/>
              </a:rPr>
              <a:t>Tesla at the Nurburgring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71" y="-131754"/>
            <a:ext cx="4131733" cy="1143000"/>
          </a:xfrm>
        </p:spPr>
        <p:txBody>
          <a:bodyPr/>
          <a:lstStyle/>
          <a:p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71" y="1007532"/>
            <a:ext cx="4131733" cy="58420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Fast </a:t>
            </a:r>
            <a:r>
              <a:rPr lang="en-US" dirty="0"/>
              <a:t>response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Instant torque</a:t>
            </a:r>
          </a:p>
          <a:p>
            <a:r>
              <a:rPr lang="en-US" dirty="0" smtClean="0"/>
              <a:t>Low C</a:t>
            </a:r>
            <a:r>
              <a:rPr lang="en-US" baseline="-25000" dirty="0" smtClean="0"/>
              <a:t>G</a:t>
            </a:r>
          </a:p>
          <a:p>
            <a:r>
              <a:rPr lang="en-US" dirty="0" smtClean="0"/>
              <a:t>Small component footprint</a:t>
            </a:r>
          </a:p>
          <a:p>
            <a:pPr lvl="1"/>
            <a:r>
              <a:rPr lang="en-US" dirty="0"/>
              <a:t>400 </a:t>
            </a:r>
            <a:r>
              <a:rPr lang="en-US" dirty="0" err="1"/>
              <a:t>hp</a:t>
            </a:r>
            <a:r>
              <a:rPr lang="en-US" dirty="0"/>
              <a:t> motor the size of a water </a:t>
            </a:r>
            <a:r>
              <a:rPr lang="en-US" dirty="0" smtClean="0"/>
              <a:t>melon</a:t>
            </a:r>
          </a:p>
          <a:p>
            <a:pPr lvl="1"/>
            <a:r>
              <a:rPr lang="en-US" dirty="0" smtClean="0"/>
              <a:t>Empty </a:t>
            </a:r>
            <a:r>
              <a:rPr lang="en-US" dirty="0" err="1" smtClean="0"/>
              <a:t>frunk</a:t>
            </a:r>
            <a:endParaRPr lang="en-US" dirty="0" smtClean="0"/>
          </a:p>
          <a:p>
            <a:r>
              <a:rPr lang="en-US" dirty="0" smtClean="0"/>
              <a:t>Electronic controlled AWD easy</a:t>
            </a:r>
          </a:p>
          <a:p>
            <a:r>
              <a:rPr lang="en-US" dirty="0"/>
              <a:t>No transmission (single fixed gear. reverse current, reverse drive</a:t>
            </a:r>
            <a:r>
              <a:rPr lang="en-US" dirty="0" smtClean="0"/>
              <a:t>)</a:t>
            </a:r>
          </a:p>
          <a:p>
            <a:r>
              <a:rPr lang="en-US" dirty="0"/>
              <a:t>Few moving </a:t>
            </a:r>
            <a:r>
              <a:rPr lang="en-US" dirty="0" smtClean="0"/>
              <a:t>parts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42934" y="-131754"/>
            <a:ext cx="41317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42934" y="1007533"/>
            <a:ext cx="4131733" cy="584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Long refueling time</a:t>
            </a:r>
          </a:p>
          <a:p>
            <a:r>
              <a:rPr lang="en-US" dirty="0"/>
              <a:t>Limited </a:t>
            </a:r>
            <a:r>
              <a:rPr lang="en-US" dirty="0" smtClean="0"/>
              <a:t>range</a:t>
            </a:r>
          </a:p>
          <a:p>
            <a:r>
              <a:rPr lang="en-US" dirty="0" smtClean="0"/>
              <a:t>Low energy density of </a:t>
            </a:r>
            <a:r>
              <a:rPr lang="en-US" dirty="0" err="1" smtClean="0"/>
              <a:t>battery</a:t>
            </a:r>
            <a:r>
              <a:rPr lang="en-US" dirty="0" err="1" smtClean="0">
                <a:sym typeface="Wingdings"/>
              </a:rPr>
              <a:t>heavy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Complex electronics needed to control battery</a:t>
            </a:r>
          </a:p>
          <a:p>
            <a:r>
              <a:rPr lang="en-US" dirty="0" smtClean="0">
                <a:sym typeface="Wingdings"/>
              </a:rPr>
              <a:t>Cost</a:t>
            </a:r>
          </a:p>
          <a:p>
            <a:r>
              <a:rPr lang="en-US" dirty="0" smtClean="0">
                <a:sym typeface="Wingdings"/>
              </a:rPr>
              <a:t>Not for race track</a:t>
            </a:r>
          </a:p>
          <a:p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622799" y="-8466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92286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25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P85D first drive video: https</a:t>
            </a:r>
            <a:r>
              <a:rPr lang="en-US" dirty="0"/>
              <a:t>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=JyxTey3ADAA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2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23144</TotalTime>
  <Words>737</Words>
  <Application>Microsoft Macintosh PowerPoint</Application>
  <PresentationFormat>On-screen Show (4:3)</PresentationFormat>
  <Paragraphs>97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Game-changing features</vt:lpstr>
      <vt:lpstr>Torque</vt:lpstr>
      <vt:lpstr>“Throttle” response time</vt:lpstr>
      <vt:lpstr>Battery</vt:lpstr>
      <vt:lpstr>Safety</vt:lpstr>
      <vt:lpstr>Limitations</vt:lpstr>
      <vt:lpstr>Pro</vt:lpstr>
      <vt:lpstr>PowerPoint Presentation</vt:lpstr>
      <vt:lpstr>Records and awards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 Hackenberg</dc:creator>
  <cp:lastModifiedBy>Ken Hackenberg</cp:lastModifiedBy>
  <cp:revision>39</cp:revision>
  <dcterms:created xsi:type="dcterms:W3CDTF">2014-09-17T23:09:47Z</dcterms:created>
  <dcterms:modified xsi:type="dcterms:W3CDTF">2014-11-24T23:19:29Z</dcterms:modified>
</cp:coreProperties>
</file>